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5" r:id="rId2"/>
    <p:sldId id="306" r:id="rId3"/>
    <p:sldId id="257" r:id="rId4"/>
    <p:sldId id="258" r:id="rId5"/>
    <p:sldId id="259" r:id="rId6"/>
    <p:sldId id="260" r:id="rId7"/>
    <p:sldId id="302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303" r:id="rId16"/>
    <p:sldId id="294" r:id="rId17"/>
    <p:sldId id="295" r:id="rId18"/>
    <p:sldId id="296" r:id="rId19"/>
    <p:sldId id="298" r:id="rId20"/>
    <p:sldId id="299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80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jasmine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65631"/>
            <a:ext cx="9143999" cy="49236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jasmine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/>
          </p:cNvSpPr>
          <p:nvPr/>
        </p:nvSpPr>
        <p:spPr>
          <a:xfrm>
            <a:off x="320040" y="112522"/>
            <a:ext cx="804887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91995">
              <a:spcBef>
                <a:spcPts val="100"/>
              </a:spcBef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Nutritional</a:t>
            </a:r>
            <a:r>
              <a:rPr lang="en-US" sz="40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</a:t>
            </a:r>
            <a:endParaRPr lang="en-US" sz="40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98883"/>
              </p:ext>
            </p:extLst>
          </p:nvPr>
        </p:nvGraphicFramePr>
        <p:xfrm>
          <a:off x="456692" y="850900"/>
          <a:ext cx="7501253" cy="367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8010"/>
                <a:gridCol w="713739"/>
                <a:gridCol w="714375"/>
                <a:gridCol w="774064"/>
                <a:gridCol w="3441065"/>
              </a:tblGrid>
              <a:tr h="367665">
                <a:tc rowSpan="2">
                  <a:txBody>
                    <a:bodyPr/>
                    <a:lstStyle/>
                    <a:p>
                      <a:pPr marL="5143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10" dirty="0">
                          <a:latin typeface="Times New Roman"/>
                          <a:cs typeface="Times New Roman"/>
                        </a:rPr>
                        <a:t>Species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10" dirty="0">
                          <a:latin typeface="Times New Roman"/>
                          <a:cs typeface="Times New Roman"/>
                        </a:rPr>
                        <a:t>Quantity(g/plant)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10" dirty="0">
                          <a:latin typeface="Times New Roman"/>
                          <a:cs typeface="Times New Roman"/>
                        </a:rPr>
                        <a:t>Method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766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50" dirty="0">
                          <a:latin typeface="Times New Roman"/>
                          <a:cs typeface="Times New Roman"/>
                        </a:rPr>
                        <a:t>N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2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100" b="1" spc="-30" baseline="-1984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100" b="1" spc="-2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100" b="1" spc="-30" baseline="-19841" dirty="0">
                          <a:latin typeface="Times New Roman"/>
                          <a:cs typeface="Times New Roman"/>
                        </a:rPr>
                        <a:t>5</a:t>
                      </a:r>
                      <a:endParaRPr sz="2100" baseline="-19841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100" b="1" spc="-2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2100" b="1" spc="-37" baseline="-1984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2100" b="1" spc="-25" dirty="0">
                          <a:latin typeface="Times New Roman"/>
                          <a:cs typeface="Times New Roman"/>
                        </a:rPr>
                        <a:t>O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53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i="1" dirty="0">
                          <a:latin typeface="Times New Roman"/>
                          <a:cs typeface="Times New Roman"/>
                        </a:rPr>
                        <a:t>J.</a:t>
                      </a:r>
                      <a:r>
                        <a:rPr sz="2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i="1" spc="-10" dirty="0">
                          <a:latin typeface="Times New Roman"/>
                          <a:cs typeface="Times New Roman"/>
                        </a:rPr>
                        <a:t>auriculatum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0"/>
                        </a:spcBef>
                        <a:tabLst>
                          <a:tab pos="579120" algn="l"/>
                          <a:tab pos="1188720" algn="l"/>
                          <a:tab pos="1932939" algn="l"/>
                          <a:tab pos="2277110" algn="l"/>
                        </a:tabLst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Six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20" dirty="0">
                          <a:latin typeface="Times New Roman"/>
                          <a:cs typeface="Times New Roman"/>
                        </a:rPr>
                        <a:t>split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doses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bimonthly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interval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036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i="1" dirty="0">
                          <a:latin typeface="Times New Roman"/>
                          <a:cs typeface="Times New Roman"/>
                        </a:rPr>
                        <a:t>J.</a:t>
                      </a:r>
                      <a:r>
                        <a:rPr sz="2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i="1" spc="-10" dirty="0">
                          <a:latin typeface="Times New Roman"/>
                          <a:cs typeface="Times New Roman"/>
                        </a:rPr>
                        <a:t>grandiflorum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150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100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1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21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sz="21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split</a:t>
                      </a:r>
                      <a:r>
                        <a:rPr sz="21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doses</a:t>
                      </a:r>
                      <a:r>
                        <a:rPr sz="21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sz="21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June-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365"/>
                        </a:spcBef>
                        <a:tabLst>
                          <a:tab pos="774065" algn="l"/>
                          <a:tab pos="1423670" algn="l"/>
                          <a:tab pos="2429510" algn="l"/>
                          <a:tab pos="3180080" algn="l"/>
                        </a:tabLst>
                      </a:pPr>
                      <a:r>
                        <a:rPr sz="2100" spc="-20" dirty="0">
                          <a:latin typeface="Times New Roman"/>
                          <a:cs typeface="Times New Roman"/>
                        </a:rPr>
                        <a:t>July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second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20" dirty="0">
                          <a:latin typeface="Times New Roman"/>
                          <a:cs typeface="Times New Roman"/>
                        </a:rPr>
                        <a:t>dose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at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100" dirty="0">
                          <a:latin typeface="Times New Roman"/>
                          <a:cs typeface="Times New Roman"/>
                        </a:rPr>
                        <a:t>December</a:t>
                      </a:r>
                      <a:r>
                        <a:rPr sz="2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2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pruning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0363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100" i="1" dirty="0">
                          <a:latin typeface="Times New Roman"/>
                          <a:cs typeface="Times New Roman"/>
                        </a:rPr>
                        <a:t>J.</a:t>
                      </a:r>
                      <a:r>
                        <a:rPr sz="2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i="1" spc="-10" dirty="0">
                          <a:latin typeface="Times New Roman"/>
                          <a:cs typeface="Times New Roman"/>
                        </a:rPr>
                        <a:t>sambac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60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120</a:t>
                      </a: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sz="2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split</a:t>
                      </a: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doses</a:t>
                      </a:r>
                      <a:r>
                        <a:rPr sz="2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sz="2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100" spc="-20" dirty="0">
                          <a:latin typeface="Times New Roman"/>
                          <a:cs typeface="Times New Roman"/>
                        </a:rPr>
                        <a:t> June-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100" dirty="0">
                          <a:latin typeface="Times New Roman"/>
                          <a:cs typeface="Times New Roman"/>
                        </a:rPr>
                        <a:t>July</a:t>
                      </a:r>
                      <a:r>
                        <a:rPr sz="2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2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second</a:t>
                      </a:r>
                      <a:r>
                        <a:rPr sz="2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2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November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2100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2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100" spc="-10" dirty="0">
                          <a:latin typeface="Times New Roman"/>
                          <a:cs typeface="Times New Roman"/>
                        </a:rPr>
                        <a:t>pruning</a:t>
                      </a: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4"/>
          <p:cNvSpPr txBox="1"/>
          <p:nvPr/>
        </p:nvSpPr>
        <p:spPr>
          <a:xfrm>
            <a:off x="320040" y="4405360"/>
            <a:ext cx="8163559" cy="224091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5"/>
              </a:spcBef>
            </a:pPr>
            <a:r>
              <a:rPr sz="2400" b="1" dirty="0">
                <a:latin typeface="Times New Roman"/>
                <a:cs typeface="Times New Roman"/>
              </a:rPr>
              <a:t>Foliar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nutrition</a:t>
            </a:r>
            <a:endParaRPr sz="2400" dirty="0">
              <a:latin typeface="Times New Roman"/>
              <a:cs typeface="Times New Roman"/>
            </a:endParaRPr>
          </a:p>
          <a:p>
            <a:pPr marL="38100" marR="30480" indent="39306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dirty="0">
                <a:latin typeface="Times New Roman"/>
                <a:cs typeface="Times New Roman"/>
              </a:rPr>
              <a:t>Spraying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zinc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0.25%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magnesium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0.5%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before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flowering </a:t>
            </a:r>
            <a:r>
              <a:rPr sz="2400" dirty="0">
                <a:latin typeface="Times New Roman"/>
                <a:cs typeface="Times New Roman"/>
              </a:rPr>
              <a:t>increases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yield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flowers.</a:t>
            </a:r>
            <a:endParaRPr sz="2400" dirty="0">
              <a:latin typeface="Times New Roman"/>
              <a:cs typeface="Times New Roman"/>
            </a:endParaRPr>
          </a:p>
          <a:p>
            <a:pPr marL="38100" marR="304165" indent="393065">
              <a:lnSpc>
                <a:spcPct val="101200"/>
              </a:lnSpc>
              <a:spcBef>
                <a:spcPts val="57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dirty="0">
                <a:latin typeface="Times New Roman"/>
                <a:cs typeface="Times New Roman"/>
              </a:rPr>
              <a:t>Spray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FeSO</a:t>
            </a:r>
            <a:r>
              <a:rPr sz="2400" baseline="-24305" dirty="0">
                <a:latin typeface="Times New Roman"/>
                <a:cs typeface="Times New Roman"/>
              </a:rPr>
              <a:t>4</a:t>
            </a:r>
            <a:r>
              <a:rPr sz="2400" spc="330" baseline="-24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5g/lit.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monthly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intervals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until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chlorotic </a:t>
            </a:r>
            <a:r>
              <a:rPr sz="3600" spc="-30" baseline="1157" dirty="0">
                <a:latin typeface="Times New Roman"/>
                <a:cs typeface="Times New Roman"/>
              </a:rPr>
              <a:t>symptoms</a:t>
            </a:r>
            <a:r>
              <a:rPr sz="3600" spc="-532" baseline="1157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7</a:t>
            </a:r>
            <a:r>
              <a:rPr sz="3600" spc="-15" baseline="1157" dirty="0">
                <a:latin typeface="Times New Roman"/>
                <a:cs typeface="Times New Roman"/>
              </a:rPr>
              <a:t>disappear.</a:t>
            </a:r>
            <a:endParaRPr sz="3600" baseline="1157" dirty="0">
              <a:latin typeface="Times New Roman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646275"/>
            <a:ext cx="9143999" cy="21172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jasmine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646985"/>
            <a:ext cx="9143999" cy="21101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jasmine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>
            <a:spLocks/>
          </p:cNvSpPr>
          <p:nvPr/>
        </p:nvSpPr>
        <p:spPr>
          <a:xfrm>
            <a:off x="121921" y="604114"/>
            <a:ext cx="8900159" cy="5805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95250" indent="393065">
              <a:spcBef>
                <a:spcPts val="100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Sufficient</a:t>
            </a:r>
            <a:r>
              <a:rPr lang="en-US" spc="-20" dirty="0" smtClean="0"/>
              <a:t> </a:t>
            </a:r>
            <a:r>
              <a:rPr lang="en-US" dirty="0" smtClean="0"/>
              <a:t>amount</a:t>
            </a:r>
            <a:r>
              <a:rPr lang="en-US" spc="-35" dirty="0" smtClean="0"/>
              <a:t> </a:t>
            </a:r>
            <a:r>
              <a:rPr lang="en-US" dirty="0" smtClean="0"/>
              <a:t>of</a:t>
            </a:r>
            <a:r>
              <a:rPr lang="en-US" spc="-5" dirty="0" smtClean="0"/>
              <a:t> </a:t>
            </a:r>
            <a:r>
              <a:rPr lang="en-US" dirty="0" smtClean="0"/>
              <a:t>moisture</a:t>
            </a:r>
            <a:r>
              <a:rPr lang="en-US" spc="-50" dirty="0" smtClean="0"/>
              <a:t> </a:t>
            </a:r>
            <a:r>
              <a:rPr lang="en-US" dirty="0" smtClean="0"/>
              <a:t>in</a:t>
            </a:r>
            <a:r>
              <a:rPr lang="en-US" spc="-15" dirty="0" smtClean="0"/>
              <a:t> </a:t>
            </a:r>
            <a:r>
              <a:rPr lang="en-US" dirty="0" smtClean="0"/>
              <a:t>the</a:t>
            </a:r>
            <a:r>
              <a:rPr lang="en-US" spc="-25" dirty="0" smtClean="0"/>
              <a:t> </a:t>
            </a:r>
            <a:r>
              <a:rPr lang="en-US" dirty="0" smtClean="0"/>
              <a:t>soil</a:t>
            </a:r>
            <a:r>
              <a:rPr lang="en-US" spc="-35" dirty="0" smtClean="0"/>
              <a:t> </a:t>
            </a:r>
            <a:r>
              <a:rPr lang="en-US" dirty="0" smtClean="0"/>
              <a:t>is</a:t>
            </a:r>
            <a:r>
              <a:rPr lang="en-US" spc="-15" dirty="0" smtClean="0"/>
              <a:t> </a:t>
            </a:r>
            <a:r>
              <a:rPr lang="en-US" spc="-10" dirty="0" smtClean="0"/>
              <a:t>necessary </a:t>
            </a:r>
            <a:r>
              <a:rPr lang="en-US" dirty="0" smtClean="0"/>
              <a:t>for</a:t>
            </a:r>
            <a:r>
              <a:rPr lang="en-US" spc="-35" dirty="0" smtClean="0"/>
              <a:t> </a:t>
            </a:r>
            <a:r>
              <a:rPr lang="en-US" dirty="0" smtClean="0"/>
              <a:t>proper</a:t>
            </a:r>
            <a:r>
              <a:rPr lang="en-US" spc="-25" dirty="0" smtClean="0"/>
              <a:t> </a:t>
            </a:r>
            <a:r>
              <a:rPr lang="en-US" dirty="0" smtClean="0"/>
              <a:t>growth</a:t>
            </a:r>
            <a:r>
              <a:rPr lang="en-US" spc="-10" dirty="0" smtClean="0"/>
              <a:t> </a:t>
            </a:r>
            <a:r>
              <a:rPr lang="en-US" dirty="0" smtClean="0"/>
              <a:t>and</a:t>
            </a:r>
            <a:r>
              <a:rPr lang="en-US" spc="-35" dirty="0" smtClean="0"/>
              <a:t> </a:t>
            </a:r>
            <a:r>
              <a:rPr lang="en-US" spc="-10" dirty="0" smtClean="0"/>
              <a:t>flowering.</a:t>
            </a:r>
          </a:p>
          <a:p>
            <a:pPr marL="12700" marR="105410" indent="393065">
              <a:spcBef>
                <a:spcPts val="1200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Jasmines</a:t>
            </a:r>
            <a:r>
              <a:rPr lang="en-US" spc="-50" dirty="0" smtClean="0"/>
              <a:t> </a:t>
            </a:r>
            <a:r>
              <a:rPr lang="en-US" dirty="0" smtClean="0"/>
              <a:t>can</a:t>
            </a:r>
            <a:r>
              <a:rPr lang="en-US" spc="-20" dirty="0" smtClean="0"/>
              <a:t> </a:t>
            </a:r>
            <a:r>
              <a:rPr lang="en-US" dirty="0" smtClean="0"/>
              <a:t>be</a:t>
            </a:r>
            <a:r>
              <a:rPr lang="en-US" spc="-15" dirty="0" smtClean="0"/>
              <a:t> </a:t>
            </a:r>
            <a:r>
              <a:rPr lang="en-US" dirty="0" smtClean="0"/>
              <a:t>irrigated</a:t>
            </a:r>
            <a:r>
              <a:rPr lang="en-US" spc="-10" dirty="0" smtClean="0"/>
              <a:t> </a:t>
            </a:r>
            <a:r>
              <a:rPr lang="en-US" dirty="0" smtClean="0"/>
              <a:t>once</a:t>
            </a:r>
            <a:r>
              <a:rPr lang="en-US" spc="-30" dirty="0" smtClean="0"/>
              <a:t> </a:t>
            </a:r>
            <a:r>
              <a:rPr lang="en-US" dirty="0" smtClean="0"/>
              <a:t>in</a:t>
            </a:r>
            <a:r>
              <a:rPr lang="en-US" spc="-25" dirty="0" smtClean="0"/>
              <a:t> </a:t>
            </a:r>
            <a:r>
              <a:rPr lang="en-US" dirty="0" smtClean="0"/>
              <a:t>ten</a:t>
            </a:r>
            <a:r>
              <a:rPr lang="en-US" spc="-20" dirty="0" smtClean="0"/>
              <a:t> </a:t>
            </a:r>
            <a:r>
              <a:rPr lang="en-US" dirty="0" smtClean="0"/>
              <a:t>days</a:t>
            </a:r>
            <a:r>
              <a:rPr lang="en-US" spc="45" dirty="0" smtClean="0"/>
              <a:t> </a:t>
            </a:r>
            <a:r>
              <a:rPr lang="en-US" spc="-10" dirty="0" smtClean="0"/>
              <a:t>depending </a:t>
            </a:r>
            <a:r>
              <a:rPr lang="en-US" dirty="0" smtClean="0"/>
              <a:t>on</a:t>
            </a:r>
            <a:r>
              <a:rPr lang="en-US" spc="-10" dirty="0" smtClean="0"/>
              <a:t> </a:t>
            </a:r>
            <a:r>
              <a:rPr lang="en-US" dirty="0" smtClean="0"/>
              <a:t>the</a:t>
            </a:r>
            <a:r>
              <a:rPr lang="en-US" spc="-15" dirty="0" smtClean="0"/>
              <a:t> </a:t>
            </a:r>
            <a:r>
              <a:rPr lang="en-US" dirty="0" smtClean="0"/>
              <a:t>soil</a:t>
            </a:r>
            <a:r>
              <a:rPr lang="en-US" spc="-30" dirty="0" smtClean="0"/>
              <a:t> </a:t>
            </a:r>
            <a:r>
              <a:rPr lang="en-US" dirty="0" smtClean="0"/>
              <a:t>and</a:t>
            </a:r>
            <a:r>
              <a:rPr lang="en-US" spc="-5" dirty="0" smtClean="0"/>
              <a:t> </a:t>
            </a:r>
            <a:r>
              <a:rPr lang="en-US" dirty="0" smtClean="0"/>
              <a:t>climatic</a:t>
            </a:r>
            <a:r>
              <a:rPr lang="en-US" spc="-40" dirty="0" smtClean="0"/>
              <a:t> </a:t>
            </a:r>
            <a:r>
              <a:rPr lang="en-US" spc="-10" dirty="0" smtClean="0"/>
              <a:t>conditions.</a:t>
            </a:r>
          </a:p>
          <a:p>
            <a:pPr marL="12700"/>
            <a:r>
              <a:rPr lang="en-US" b="1" spc="-10" dirty="0" smtClean="0">
                <a:latin typeface="Times New Roman"/>
                <a:cs typeface="Times New Roman"/>
              </a:rPr>
              <a:t>Weeding</a:t>
            </a:r>
          </a:p>
          <a:p>
            <a:pPr marL="405765" indent="-393065">
              <a:spcBef>
                <a:spcPts val="1200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Commonly</a:t>
            </a:r>
            <a:r>
              <a:rPr lang="en-US" spc="-55" dirty="0" smtClean="0"/>
              <a:t> </a:t>
            </a:r>
            <a:r>
              <a:rPr lang="en-US" dirty="0" smtClean="0"/>
              <a:t>done</a:t>
            </a:r>
            <a:r>
              <a:rPr lang="en-US" spc="10" dirty="0" smtClean="0"/>
              <a:t> </a:t>
            </a:r>
            <a:r>
              <a:rPr lang="en-US" dirty="0" smtClean="0"/>
              <a:t>manually</a:t>
            </a:r>
            <a:r>
              <a:rPr lang="en-US" spc="-35" dirty="0" smtClean="0"/>
              <a:t> </a:t>
            </a:r>
            <a:r>
              <a:rPr lang="en-US" dirty="0" smtClean="0"/>
              <a:t>but is</a:t>
            </a:r>
            <a:r>
              <a:rPr lang="en-US" spc="-25" dirty="0" smtClean="0"/>
              <a:t> </a:t>
            </a:r>
            <a:r>
              <a:rPr lang="en-US" spc="-10" dirty="0" smtClean="0"/>
              <a:t>expensive.</a:t>
            </a:r>
          </a:p>
          <a:p>
            <a:pPr marL="405765" indent="-393065">
              <a:spcBef>
                <a:spcPts val="1200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Chemical</a:t>
            </a:r>
            <a:r>
              <a:rPr lang="en-US" spc="-60" dirty="0" smtClean="0"/>
              <a:t> </a:t>
            </a:r>
            <a:r>
              <a:rPr lang="en-US" dirty="0" smtClean="0"/>
              <a:t>weed</a:t>
            </a:r>
            <a:r>
              <a:rPr lang="en-US" spc="-15" dirty="0" smtClean="0"/>
              <a:t> </a:t>
            </a:r>
            <a:r>
              <a:rPr lang="en-US" dirty="0" smtClean="0"/>
              <a:t>control</a:t>
            </a:r>
            <a:r>
              <a:rPr lang="en-US" spc="-30" dirty="0" smtClean="0"/>
              <a:t> </a:t>
            </a:r>
            <a:r>
              <a:rPr lang="en-US" dirty="0" smtClean="0"/>
              <a:t>is</a:t>
            </a:r>
            <a:r>
              <a:rPr lang="en-US" spc="-35" dirty="0" smtClean="0"/>
              <a:t> </a:t>
            </a:r>
            <a:r>
              <a:rPr lang="en-US" dirty="0" smtClean="0"/>
              <a:t>effective</a:t>
            </a:r>
            <a:r>
              <a:rPr lang="en-US" spc="-20" dirty="0" smtClean="0"/>
              <a:t> </a:t>
            </a:r>
            <a:r>
              <a:rPr lang="en-US" dirty="0" smtClean="0"/>
              <a:t>and</a:t>
            </a:r>
            <a:r>
              <a:rPr lang="en-US" spc="-30" dirty="0" smtClean="0"/>
              <a:t> </a:t>
            </a:r>
            <a:r>
              <a:rPr lang="en-US" spc="-10" dirty="0" smtClean="0"/>
              <a:t>economical.</a:t>
            </a:r>
          </a:p>
          <a:p>
            <a:pPr marL="405765" indent="-393065">
              <a:spcBef>
                <a:spcPts val="1205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Spraying</a:t>
            </a:r>
            <a:r>
              <a:rPr lang="en-US" spc="35" dirty="0" smtClean="0"/>
              <a:t> </a:t>
            </a:r>
            <a:r>
              <a:rPr lang="en-US" dirty="0" smtClean="0"/>
              <a:t>with</a:t>
            </a:r>
            <a:r>
              <a:rPr lang="en-US" spc="-30" dirty="0" smtClean="0"/>
              <a:t> </a:t>
            </a:r>
            <a:r>
              <a:rPr lang="en-US" dirty="0" err="1" smtClean="0"/>
              <a:t>Oryzalin</a:t>
            </a:r>
            <a:r>
              <a:rPr lang="en-US" spc="10" dirty="0" smtClean="0"/>
              <a:t> </a:t>
            </a:r>
            <a:r>
              <a:rPr lang="en-US" dirty="0" smtClean="0"/>
              <a:t>1</a:t>
            </a:r>
            <a:r>
              <a:rPr lang="en-US" spc="-30" dirty="0" smtClean="0"/>
              <a:t> </a:t>
            </a:r>
            <a:r>
              <a:rPr lang="en-US" dirty="0" smtClean="0"/>
              <a:t>or</a:t>
            </a:r>
            <a:r>
              <a:rPr lang="en-US" spc="-30" dirty="0" smtClean="0"/>
              <a:t> </a:t>
            </a:r>
            <a:r>
              <a:rPr lang="en-US" dirty="0" smtClean="0"/>
              <a:t>2</a:t>
            </a:r>
            <a:r>
              <a:rPr lang="en-US" spc="-40" dirty="0" smtClean="0"/>
              <a:t> </a:t>
            </a:r>
            <a:r>
              <a:rPr lang="en-US" dirty="0" smtClean="0"/>
              <a:t>application</a:t>
            </a:r>
            <a:r>
              <a:rPr lang="en-US" spc="-30" dirty="0" smtClean="0"/>
              <a:t> </a:t>
            </a:r>
            <a:r>
              <a:rPr lang="en-US" dirty="0" smtClean="0"/>
              <a:t>is</a:t>
            </a:r>
            <a:r>
              <a:rPr lang="en-US" spc="-50" dirty="0" smtClean="0"/>
              <a:t> </a:t>
            </a:r>
            <a:r>
              <a:rPr lang="en-US" spc="-10" dirty="0" smtClean="0"/>
              <a:t>effective.</a:t>
            </a:r>
          </a:p>
          <a:p>
            <a:pPr marL="405765" indent="-393065">
              <a:spcBef>
                <a:spcPts val="1200"/>
              </a:spcBef>
              <a:buFont typeface="Wingdings"/>
              <a:buChar char=""/>
              <a:tabLst>
                <a:tab pos="405765" algn="l"/>
              </a:tabLst>
            </a:pPr>
            <a:r>
              <a:rPr lang="en-US" dirty="0" smtClean="0"/>
              <a:t>Mulching</a:t>
            </a:r>
            <a:r>
              <a:rPr lang="en-US" spc="-25" dirty="0" smtClean="0"/>
              <a:t> </a:t>
            </a:r>
            <a:r>
              <a:rPr lang="en-US" dirty="0" smtClean="0"/>
              <a:t>also</a:t>
            </a:r>
            <a:r>
              <a:rPr lang="en-US" spc="-45" dirty="0" smtClean="0"/>
              <a:t> </a:t>
            </a:r>
            <a:r>
              <a:rPr lang="en-US" dirty="0" smtClean="0"/>
              <a:t>reduce</a:t>
            </a:r>
            <a:r>
              <a:rPr lang="en-US" spc="15" dirty="0" smtClean="0"/>
              <a:t> </a:t>
            </a:r>
            <a:r>
              <a:rPr lang="en-US" dirty="0" smtClean="0"/>
              <a:t>weed</a:t>
            </a:r>
            <a:r>
              <a:rPr lang="en-US" spc="-5" dirty="0" smtClean="0"/>
              <a:t> </a:t>
            </a:r>
            <a:r>
              <a:rPr lang="en-US" spc="-10" dirty="0" smtClean="0"/>
              <a:t>population.</a:t>
            </a:r>
            <a:endParaRPr lang="en-US" spc="-10" dirty="0"/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840104" y="-34510"/>
            <a:ext cx="344233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  <a:endParaRPr lang="en-US" b="1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409293"/>
            <a:ext cx="9143999" cy="49236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090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jasminepptx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635262"/>
            <a:ext cx="9143999" cy="22273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jasminepptx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jasminepptx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529754"/>
            <a:ext cx="9143999" cy="32824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jasminepptx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936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jasminepptx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jasminepptx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jasmine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53200"/>
            <a:ext cx="9143999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 txBox="1"/>
          <p:nvPr/>
        </p:nvSpPr>
        <p:spPr>
          <a:xfrm>
            <a:off x="361950" y="723383"/>
            <a:ext cx="8557197" cy="4506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15365" algn="ctr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Times New Roman"/>
                <a:cs typeface="Times New Roman"/>
              </a:rPr>
              <a:t>Jasmine</a:t>
            </a:r>
            <a:endParaRPr sz="3600" b="1" dirty="0">
              <a:latin typeface="Times New Roman"/>
              <a:cs typeface="Times New Roman"/>
            </a:endParaRPr>
          </a:p>
          <a:p>
            <a:pPr marL="405765" indent="-393065">
              <a:lnSpc>
                <a:spcPct val="100000"/>
              </a:lnSpc>
              <a:spcBef>
                <a:spcPts val="24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oldest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fragran,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important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commercial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flower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cultivated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India.</a:t>
            </a:r>
            <a:endParaRPr sz="2400" dirty="0">
              <a:latin typeface="Times New Roman"/>
              <a:cs typeface="Times New Roman"/>
            </a:endParaRPr>
          </a:p>
          <a:p>
            <a:pPr marL="399415" indent="-38671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399415" algn="l"/>
              </a:tabLst>
            </a:pPr>
            <a:r>
              <a:rPr sz="2400" dirty="0">
                <a:latin typeface="Times New Roman"/>
                <a:cs typeface="Times New Roman"/>
              </a:rPr>
              <a:t>They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mainly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grown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climbers,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shrubs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rarely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pot </a:t>
            </a:r>
            <a:r>
              <a:rPr sz="2400" spc="-10" dirty="0">
                <a:latin typeface="Times New Roman"/>
                <a:cs typeface="Times New Roman"/>
              </a:rPr>
              <a:t>plants.</a:t>
            </a:r>
            <a:endParaRPr sz="2400" dirty="0">
              <a:latin typeface="Times New Roman"/>
              <a:cs typeface="Times New Roman"/>
            </a:endParaRPr>
          </a:p>
          <a:p>
            <a:pPr marL="12700" marR="220345" indent="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Garlands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personal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adorning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by </a:t>
            </a:r>
            <a:r>
              <a:rPr sz="2400" dirty="0">
                <a:latin typeface="Times New Roman"/>
                <a:cs typeface="Times New Roman"/>
              </a:rPr>
              <a:t>women,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making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garland, veni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preparation 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religious offerings.</a:t>
            </a:r>
            <a:endParaRPr sz="2400" dirty="0">
              <a:latin typeface="Times New Roman"/>
              <a:cs typeface="Times New Roman"/>
            </a:endParaRPr>
          </a:p>
          <a:p>
            <a:pPr marL="405765" indent="-39306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Production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perfumed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oils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attars.</a:t>
            </a:r>
            <a:endParaRPr sz="2400" dirty="0">
              <a:latin typeface="Times New Roman"/>
              <a:cs typeface="Times New Roman"/>
            </a:endParaRPr>
          </a:p>
          <a:p>
            <a:pPr marL="12700" marR="69215" indent="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India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exports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flowers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Sri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Lanka, Singapore,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Malaysia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Gulf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countries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jasmine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53200"/>
            <a:ext cx="9143999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jasmine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3065681" y="33440"/>
            <a:ext cx="353797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30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  <a:endParaRPr lang="en-US" sz="3000" b="1" spc="-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7570" y="-139624"/>
            <a:ext cx="8604738" cy="652081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5"/>
              </a:spcBef>
            </a:pPr>
            <a:r>
              <a:rPr sz="2400" b="1" i="1" dirty="0">
                <a:latin typeface="Times New Roman"/>
                <a:cs typeface="Times New Roman"/>
              </a:rPr>
              <a:t>J. </a:t>
            </a:r>
            <a:r>
              <a:rPr sz="2400" b="1" i="1" spc="-10" dirty="0">
                <a:latin typeface="Times New Roman"/>
                <a:cs typeface="Times New Roman"/>
              </a:rPr>
              <a:t>auriculatum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10" dirty="0">
                <a:latin typeface="Times New Roman"/>
                <a:cs typeface="Times New Roman"/>
              </a:rPr>
              <a:t>Parimullai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25" dirty="0">
                <a:latin typeface="Times New Roman"/>
                <a:cs typeface="Times New Roman"/>
              </a:rPr>
              <a:t>CO-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Mullai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25" dirty="0">
                <a:latin typeface="Times New Roman"/>
                <a:cs typeface="Times New Roman"/>
              </a:rPr>
              <a:t>CO-</a:t>
            </a:r>
            <a:r>
              <a:rPr sz="2400" dirty="0">
                <a:latin typeface="Times New Roman"/>
                <a:cs typeface="Times New Roman"/>
              </a:rPr>
              <a:t>2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Mullai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dirty="0">
                <a:latin typeface="Times New Roman"/>
                <a:cs typeface="Times New Roman"/>
              </a:rPr>
              <a:t>Others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Round,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Medium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etc</a:t>
            </a:r>
            <a:endParaRPr sz="240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800"/>
              </a:spcBef>
            </a:pPr>
            <a:r>
              <a:rPr sz="2400" b="1" i="1" dirty="0">
                <a:latin typeface="Times New Roman"/>
                <a:cs typeface="Times New Roman"/>
              </a:rPr>
              <a:t>J. </a:t>
            </a:r>
            <a:r>
              <a:rPr sz="2400" b="1" i="1" spc="-10" dirty="0">
                <a:latin typeface="Times New Roman"/>
                <a:cs typeface="Times New Roman"/>
              </a:rPr>
              <a:t>grandiflorum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dirty="0">
                <a:latin typeface="Times New Roman"/>
                <a:cs typeface="Times New Roman"/>
              </a:rPr>
              <a:t>Arka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Surabhi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25" dirty="0">
                <a:latin typeface="Times New Roman"/>
                <a:cs typeface="Times New Roman"/>
              </a:rPr>
              <a:t>CO-</a:t>
            </a:r>
            <a:r>
              <a:rPr sz="2400" spc="-50" dirty="0">
                <a:latin typeface="Times New Roman"/>
                <a:cs typeface="Times New Roman"/>
              </a:rPr>
              <a:t>1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25" dirty="0">
                <a:latin typeface="Times New Roman"/>
                <a:cs typeface="Times New Roman"/>
              </a:rPr>
              <a:t>CO-</a:t>
            </a:r>
            <a:r>
              <a:rPr sz="2400" spc="-50" dirty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800"/>
              </a:spcBef>
            </a:pPr>
            <a:r>
              <a:rPr sz="2400" b="1" i="1" dirty="0">
                <a:latin typeface="Times New Roman"/>
                <a:cs typeface="Times New Roman"/>
              </a:rPr>
              <a:t>J. </a:t>
            </a:r>
            <a:r>
              <a:rPr sz="2400" b="1" i="1" spc="-10" dirty="0">
                <a:latin typeface="Times New Roman"/>
                <a:cs typeface="Times New Roman"/>
              </a:rPr>
              <a:t>sambac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10" dirty="0">
                <a:latin typeface="Times New Roman"/>
                <a:cs typeface="Times New Roman"/>
              </a:rPr>
              <a:t>Ramanathapuram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10" dirty="0">
                <a:latin typeface="Times New Roman"/>
                <a:cs typeface="Times New Roman"/>
              </a:rPr>
              <a:t>Gundumalli</a:t>
            </a:r>
            <a:endParaRPr sz="2400" dirty="0">
              <a:latin typeface="Times New Roman"/>
              <a:cs typeface="Times New Roman"/>
            </a:endParaRPr>
          </a:p>
          <a:p>
            <a:pPr marL="4311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31165" algn="l"/>
              </a:tabLst>
            </a:pPr>
            <a:r>
              <a:rPr sz="2400" spc="-10" dirty="0">
                <a:latin typeface="Times New Roman"/>
                <a:cs typeface="Times New Roman"/>
              </a:rPr>
              <a:t>Khoya</a:t>
            </a:r>
            <a:endParaRPr sz="2400" dirty="0">
              <a:latin typeface="Times New Roman"/>
              <a:cs typeface="Times New Roman"/>
            </a:endParaRPr>
          </a:p>
          <a:p>
            <a:pPr marL="307975" indent="-269875">
              <a:lnSpc>
                <a:spcPct val="100000"/>
              </a:lnSpc>
              <a:spcBef>
                <a:spcPts val="600"/>
              </a:spcBef>
              <a:buSzPct val="171428"/>
              <a:buFont typeface="Wingdings"/>
              <a:buChar char=""/>
              <a:tabLst>
                <a:tab pos="307975" algn="l"/>
              </a:tabLst>
            </a:pPr>
            <a:r>
              <a:rPr sz="2100" baseline="-29761" dirty="0">
                <a:latin typeface="Times New Roman"/>
                <a:cs typeface="Times New Roman"/>
              </a:rPr>
              <a:t>4</a:t>
            </a:r>
            <a:r>
              <a:rPr sz="2100" spc="-135" baseline="-2976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Ramabanam,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Single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Mogra,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Kasthurimalli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20816"/>
            <a:ext cx="9143999" cy="33718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648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jasmine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908" y="1"/>
            <a:ext cx="1266092" cy="5275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/>
          </p:cNvSpPr>
          <p:nvPr/>
        </p:nvSpPr>
        <p:spPr>
          <a:xfrm>
            <a:off x="299804" y="144502"/>
            <a:ext cx="771534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">
              <a:spcBef>
                <a:spcPts val="100"/>
              </a:spcBef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en-US" sz="4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40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planting</a:t>
            </a:r>
            <a:r>
              <a:rPr lang="en-US" sz="40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endParaRPr lang="en-US" sz="40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902" y="1154435"/>
            <a:ext cx="8994097" cy="476733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latin typeface="Times New Roman"/>
                <a:cs typeface="Times New Roman"/>
              </a:rPr>
              <a:t>Jasmines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commercially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propagated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cuttings</a:t>
            </a:r>
            <a:endParaRPr sz="2400" dirty="0">
              <a:latin typeface="Times New Roman"/>
              <a:cs typeface="Times New Roman"/>
            </a:endParaRPr>
          </a:p>
          <a:p>
            <a:pPr marL="4057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i="1" dirty="0">
                <a:latin typeface="Times New Roman"/>
                <a:cs typeface="Times New Roman"/>
              </a:rPr>
              <a:t>J.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auriculatum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Semi-</a:t>
            </a:r>
            <a:r>
              <a:rPr sz="2400" dirty="0">
                <a:latin typeface="Times New Roman"/>
                <a:cs typeface="Times New Roman"/>
              </a:rPr>
              <a:t>hard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wood</a:t>
            </a:r>
            <a:endParaRPr sz="2400" dirty="0">
              <a:latin typeface="Times New Roman"/>
              <a:cs typeface="Times New Roman"/>
            </a:endParaRPr>
          </a:p>
          <a:p>
            <a:pPr marL="405765" indent="-39306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i="1" dirty="0">
                <a:latin typeface="Times New Roman"/>
                <a:cs typeface="Times New Roman"/>
              </a:rPr>
              <a:t>J.</a:t>
            </a:r>
            <a:r>
              <a:rPr sz="2400" i="1" spc="-5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grandiflorum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Terminal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cutting</a:t>
            </a:r>
            <a:endParaRPr sz="2400" dirty="0">
              <a:latin typeface="Times New Roman"/>
              <a:cs typeface="Times New Roman"/>
            </a:endParaRPr>
          </a:p>
          <a:p>
            <a:pPr marL="252729" indent="-252729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52729" algn="l"/>
              </a:tabLst>
            </a:pPr>
            <a:r>
              <a:rPr sz="2400" i="1" dirty="0">
                <a:latin typeface="Times New Roman"/>
                <a:cs typeface="Times New Roman"/>
              </a:rPr>
              <a:t>J.</a:t>
            </a:r>
            <a:r>
              <a:rPr sz="2400" i="1" spc="-4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sambac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-</a:t>
            </a:r>
            <a:r>
              <a:rPr sz="2400" i="1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Terminal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Semi-</a:t>
            </a:r>
            <a:r>
              <a:rPr sz="2400" dirty="0">
                <a:latin typeface="Times New Roman"/>
                <a:cs typeface="Times New Roman"/>
              </a:rPr>
              <a:t>hardwood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cuttings</a:t>
            </a:r>
            <a:r>
              <a:rPr sz="2400" spc="-10" dirty="0" smtClean="0">
                <a:latin typeface="Times New Roman"/>
                <a:cs typeface="Times New Roman"/>
              </a:rPr>
              <a:t>.</a:t>
            </a:r>
            <a:endParaRPr lang="en-US" sz="2400" spc="-10" dirty="0" smtClean="0">
              <a:latin typeface="Times New Roman"/>
              <a:cs typeface="Times New Roman"/>
            </a:endParaRPr>
          </a:p>
          <a:p>
            <a:pPr marL="252729" indent="-252729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52729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12700" marR="5080" indent="39306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spc="-10" dirty="0">
                <a:latin typeface="Times New Roman"/>
                <a:cs typeface="Times New Roman"/>
              </a:rPr>
              <a:t>IAA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(or)</a:t>
            </a:r>
            <a:r>
              <a:rPr sz="2400" spc="-20" dirty="0">
                <a:latin typeface="Times New Roman"/>
                <a:cs typeface="Times New Roman"/>
              </a:rPr>
              <a:t> IBA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treated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1000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ppm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terminal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cuttings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2500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ppm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semi-</a:t>
            </a:r>
            <a:r>
              <a:rPr sz="2400" dirty="0">
                <a:latin typeface="Times New Roman"/>
                <a:cs typeface="Times New Roman"/>
              </a:rPr>
              <a:t>hard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wood</a:t>
            </a:r>
            <a:r>
              <a:rPr sz="2400" spc="-10" dirty="0">
                <a:latin typeface="Times New Roman"/>
                <a:cs typeface="Times New Roman"/>
              </a:rPr>
              <a:t> cuttings.</a:t>
            </a:r>
            <a:endParaRPr sz="2400" dirty="0">
              <a:latin typeface="Times New Roman"/>
              <a:cs typeface="Times New Roman"/>
            </a:endParaRPr>
          </a:p>
          <a:p>
            <a:pPr marL="399415" indent="-386715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39941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treatment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quick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dip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method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basal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end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before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planting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medium.</a:t>
            </a:r>
            <a:endParaRPr sz="2400" dirty="0">
              <a:latin typeface="Times New Roman"/>
              <a:cs typeface="Times New Roman"/>
            </a:endParaRPr>
          </a:p>
          <a:p>
            <a:pPr marL="405765" indent="-39306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5765" algn="l"/>
              </a:tabLst>
            </a:pPr>
            <a:r>
              <a:rPr sz="2400" dirty="0">
                <a:latin typeface="Times New Roman"/>
                <a:cs typeface="Times New Roman"/>
              </a:rPr>
              <a:t>Best rooting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medium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sand: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Vermiculate: </a:t>
            </a:r>
            <a:r>
              <a:rPr sz="2400" dirty="0">
                <a:latin typeface="Times New Roman"/>
                <a:cs typeface="Times New Roman"/>
              </a:rPr>
              <a:t>moss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at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1:1:1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ratio.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849</Words>
  <Application>Microsoft Office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Mahendra</cp:lastModifiedBy>
  <cp:revision>12</cp:revision>
  <dcterms:created xsi:type="dcterms:W3CDTF">2013-01-27T09:14:16Z</dcterms:created>
  <dcterms:modified xsi:type="dcterms:W3CDTF">2024-04-17T08:13:14Z</dcterms:modified>
  <cp:category/>
</cp:coreProperties>
</file>